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77" r:id="rId13"/>
    <p:sldId id="265" r:id="rId14"/>
    <p:sldId id="273" r:id="rId15"/>
    <p:sldId id="276" r:id="rId16"/>
    <p:sldId id="274" r:id="rId17"/>
    <p:sldId id="266" r:id="rId18"/>
    <p:sldId id="267" r:id="rId19"/>
    <p:sldId id="269" r:id="rId20"/>
    <p:sldId id="270" r:id="rId21"/>
    <p:sldId id="268" r:id="rId22"/>
    <p:sldId id="275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 varScale="1">
        <p:scale>
          <a:sx n="58" d="100"/>
          <a:sy n="58" d="100"/>
        </p:scale>
        <p:origin x="1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7EA79114-7F49-40FD-9164-0C9B60FBDC91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CD2A7B3C-B72D-4BA2-BA94-5D21A814B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3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3205D09E-C1E4-4DC8-A0AD-913EE804A663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1227"/>
            <a:ext cx="5852160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8FA6EE5A-7221-4DF8-B224-0F6E71A3C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4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6EE5A-7221-4DF8-B224-0F6E71A3C6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54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Paeds</a:t>
            </a:r>
            <a:r>
              <a:rPr lang="en-US" dirty="0"/>
              <a:t> – lavender (1-2 tubes) 5cc.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6EE5A-7221-4DF8-B224-0F6E71A3C6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0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 06/2019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Ver 06/2019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F807-E193-441D-B617-1CB4F8474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Toronto Serology </a:t>
            </a:r>
            <a:r>
              <a:rPr lang="en-US" sz="2700" dirty="0"/>
              <a:t>(TML does NAT testing for province)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196358"/>
              </p:ext>
            </p:extLst>
          </p:nvPr>
        </p:nvGraphicFramePr>
        <p:xfrm>
          <a:off x="457200" y="914401"/>
          <a:ext cx="8229600" cy="1598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NAT does not require extra tube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WNV</a:t>
                      </a:r>
                      <a:r>
                        <a:rPr lang="en-US" sz="1400" baseline="0" dirty="0"/>
                        <a:t> (May –October) – extra tube not required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712449"/>
              </p:ext>
            </p:extLst>
          </p:nvPr>
        </p:nvGraphicFramePr>
        <p:xfrm>
          <a:off x="457200" y="2971800"/>
          <a:ext cx="8229600" cy="2565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Include on Label:</a:t>
                      </a:r>
                    </a:p>
                    <a:p>
                      <a:r>
                        <a:rPr lang="en-US" sz="1400" b="0" i="1" dirty="0"/>
                        <a:t>Ensure tube lot # and expiry date are visible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Toronto Medical Laboratories (TML)</a:t>
                      </a:r>
                    </a:p>
                    <a:p>
                      <a:pPr algn="l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l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Co-op</a:t>
                      </a:r>
                      <a:r>
                        <a:rPr lang="en-US" sz="1400" baseline="0" dirty="0"/>
                        <a:t> Taxi</a:t>
                      </a:r>
                    </a:p>
                    <a:p>
                      <a:r>
                        <a:rPr lang="en-US" sz="1400" baseline="0" dirty="0"/>
                        <a:t>416-504-2667</a:t>
                      </a:r>
                    </a:p>
                    <a:p>
                      <a:r>
                        <a:rPr lang="en-US" sz="1400" baseline="0" dirty="0"/>
                        <a:t>Account 26261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London HLA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669653"/>
              </p:ext>
            </p:extLst>
          </p:nvPr>
        </p:nvGraphicFramePr>
        <p:xfrm>
          <a:off x="457200" y="914401"/>
          <a:ext cx="8229600" cy="216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5513890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4655583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- Local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23645"/>
              </p:ext>
            </p:extLst>
          </p:nvPr>
        </p:nvGraphicFramePr>
        <p:xfrm>
          <a:off x="457200" y="3160819"/>
          <a:ext cx="8229600" cy="344528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endParaRPr lang="en-US" sz="1400" b="0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/>
                        <a:t>Ensure tube lot # and expiry date are visible.</a:t>
                      </a:r>
                      <a:r>
                        <a:rPr lang="en-US" sz="1100" b="0" i="1" baseline="0" dirty="0"/>
                        <a:t>         </a:t>
                      </a:r>
                      <a:r>
                        <a:rPr lang="en-US" sz="1400" b="0" dirty="0"/>
                        <a:t>-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264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u="sng" dirty="0"/>
                        <a:t>Samples at LHSC: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Drop off at Core Lab of internal hospital where donor is located.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Core</a:t>
                      </a:r>
                      <a:r>
                        <a:rPr lang="en-US" sz="1400" baseline="0" dirty="0"/>
                        <a:t> Lab will redistribute serology and HLA tubes to appropriate lab.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u="sng" dirty="0"/>
                        <a:t>All Samples (</a:t>
                      </a:r>
                      <a:r>
                        <a:rPr lang="en-US" sz="1400" b="0" u="sng" baseline="0" dirty="0"/>
                        <a:t>outside LHSC):</a:t>
                      </a:r>
                    </a:p>
                    <a:p>
                      <a:pPr algn="l"/>
                      <a:r>
                        <a:rPr lang="en-US" sz="1400" dirty="0"/>
                        <a:t>London Health Sciences Centre</a:t>
                      </a:r>
                    </a:p>
                    <a:p>
                      <a:pPr algn="l"/>
                      <a:r>
                        <a:rPr lang="en-US" sz="1400" dirty="0"/>
                        <a:t>Core Lab-University Hospital</a:t>
                      </a:r>
                    </a:p>
                    <a:p>
                      <a:pPr algn="l"/>
                      <a:r>
                        <a:rPr lang="en-US" sz="1400" dirty="0"/>
                        <a:t>339 Windermere Road</a:t>
                      </a:r>
                    </a:p>
                    <a:p>
                      <a:pPr algn="l"/>
                      <a:r>
                        <a:rPr lang="en-US" sz="1400" dirty="0"/>
                        <a:t>London ON N6A 5A5 </a:t>
                      </a:r>
                      <a:endParaRPr lang="en-U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OTDC/Porter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287">
                <a:tc>
                  <a:txBody>
                    <a:bodyPr/>
                    <a:lstStyle/>
                    <a:p>
                      <a:r>
                        <a:rPr lang="en-US" sz="1400" dirty="0"/>
                        <a:t>Drop off?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Dropped off at Core Lab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Arranged</a:t>
                      </a:r>
                      <a:r>
                        <a:rPr lang="en-US" sz="1400" baseline="0" dirty="0"/>
                        <a:t> at courier arrival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714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Kingston and area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12543"/>
              </p:ext>
            </p:extLst>
          </p:nvPr>
        </p:nvGraphicFramePr>
        <p:xfrm>
          <a:off x="428625" y="746084"/>
          <a:ext cx="8229600" cy="2234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696646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140532161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9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KGH, Brockville, </a:t>
                      </a:r>
                      <a:r>
                        <a:rPr lang="en-US" sz="1400" b="1" dirty="0" err="1"/>
                        <a:t>Quinte</a:t>
                      </a:r>
                      <a:endParaRPr lang="en-US" sz="1400" b="1" dirty="0"/>
                    </a:p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Peterborough</a:t>
                      </a:r>
                    </a:p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16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1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Not required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080391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488460"/>
              </p:ext>
            </p:extLst>
          </p:nvPr>
        </p:nvGraphicFramePr>
        <p:xfrm>
          <a:off x="457200" y="3212565"/>
          <a:ext cx="8229600" cy="32918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 </a:t>
                      </a:r>
                      <a:r>
                        <a:rPr lang="en-US" sz="1200" b="0" i="1" dirty="0"/>
                        <a:t>Ensure tube lot # and expiry date are visible.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Kingston,</a:t>
                      </a:r>
                      <a:r>
                        <a:rPr lang="en-US" sz="1400" b="1" u="sng" baseline="0" dirty="0"/>
                        <a:t> Brockville, </a:t>
                      </a:r>
                      <a:r>
                        <a:rPr lang="en-US" sz="1400" b="1" u="sng" baseline="0" dirty="0" err="1"/>
                        <a:t>Quinte</a:t>
                      </a:r>
                      <a:r>
                        <a:rPr lang="en-US" sz="1400" b="1" u="sng" baseline="0" dirty="0"/>
                        <a:t>:</a:t>
                      </a:r>
                    </a:p>
                    <a:p>
                      <a:pPr algn="ctr"/>
                      <a:r>
                        <a:rPr lang="en-US" sz="1400" dirty="0"/>
                        <a:t>Biochemistry Lab</a:t>
                      </a:r>
                    </a:p>
                    <a:p>
                      <a:pPr algn="ctr"/>
                      <a:r>
                        <a:rPr lang="en-US" sz="1400" dirty="0"/>
                        <a:t>Children’s Hospital of Eastern Ontario (CHEO)</a:t>
                      </a:r>
                    </a:p>
                    <a:p>
                      <a:pPr algn="ctr"/>
                      <a:r>
                        <a:rPr lang="en-US" sz="1400" dirty="0"/>
                        <a:t>401 Smyth Road,</a:t>
                      </a:r>
                      <a:r>
                        <a:rPr lang="en-US" sz="1400" baseline="0" dirty="0"/>
                        <a:t> 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baseline="0" dirty="0"/>
                        <a:t> Floor – Rm 3030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b="0" u="none" dirty="0"/>
                        <a:t>Ottawa</a:t>
                      </a:r>
                      <a:r>
                        <a:rPr lang="en-US" sz="1400" b="0" u="none" baseline="0" dirty="0"/>
                        <a:t> ON K1H 8L1</a:t>
                      </a:r>
                      <a:endParaRPr lang="en-U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Peterborough</a:t>
                      </a:r>
                      <a:r>
                        <a:rPr lang="en-US" sz="1400" b="1" u="sng" baseline="0" dirty="0"/>
                        <a:t>:</a:t>
                      </a:r>
                      <a:endParaRPr lang="en-US" sz="1400" b="1" u="sng" dirty="0"/>
                    </a:p>
                    <a:p>
                      <a:pPr algn="ctr"/>
                      <a:r>
                        <a:rPr lang="en-US" sz="1400" b="0" dirty="0"/>
                        <a:t>Toronto Medical Labs (Serology)</a:t>
                      </a:r>
                    </a:p>
                    <a:p>
                      <a:pPr algn="ctr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</a:t>
                      </a:r>
                    </a:p>
                    <a:p>
                      <a:pPr algn="ctr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Pick up directly in ICU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77013"/>
            <a:ext cx="2133600" cy="280988"/>
          </a:xfrm>
        </p:spPr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Kingston and area WNV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830078"/>
              </p:ext>
            </p:extLst>
          </p:nvPr>
        </p:nvGraphicFramePr>
        <p:xfrm>
          <a:off x="457200" y="914401"/>
          <a:ext cx="8229600" cy="1691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93191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732199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39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KGH, Brockville, </a:t>
                      </a:r>
                      <a:r>
                        <a:rPr lang="en-US" sz="1400" b="1" dirty="0" err="1"/>
                        <a:t>Quinte</a:t>
                      </a:r>
                      <a:endParaRPr lang="en-US" sz="1400" b="1" dirty="0"/>
                    </a:p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Peterborough</a:t>
                      </a:r>
                    </a:p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1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2 WNV </a:t>
                      </a:r>
                      <a:r>
                        <a:rPr lang="en-US" sz="1400" dirty="0"/>
                        <a:t>(May-October only)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(Off season pink/lavender tube is not required)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 extra tubes required for WNV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60259"/>
              </p:ext>
            </p:extLst>
          </p:nvPr>
        </p:nvGraphicFramePr>
        <p:xfrm>
          <a:off x="457200" y="3029049"/>
          <a:ext cx="8229600" cy="3078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 </a:t>
                      </a:r>
                      <a:r>
                        <a:rPr lang="en-US" sz="1200" b="0" i="1" dirty="0"/>
                        <a:t>Ensure tube lot # and expiry date are visible.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Kingston,</a:t>
                      </a:r>
                      <a:r>
                        <a:rPr lang="en-US" sz="1400" b="1" u="sng" baseline="0" dirty="0"/>
                        <a:t> Brockville, </a:t>
                      </a:r>
                      <a:r>
                        <a:rPr lang="en-US" sz="1400" b="1" u="sng" baseline="0" dirty="0" err="1"/>
                        <a:t>Quinte</a:t>
                      </a:r>
                      <a:r>
                        <a:rPr lang="en-US" sz="1400" b="1" u="sng" baseline="0" dirty="0"/>
                        <a:t>:</a:t>
                      </a:r>
                    </a:p>
                    <a:p>
                      <a:pPr algn="ctr"/>
                      <a:r>
                        <a:rPr lang="en-US" sz="1400" dirty="0"/>
                        <a:t>Microbiology– Ottawa General Campus</a:t>
                      </a:r>
                    </a:p>
                    <a:p>
                      <a:pPr algn="ctr"/>
                      <a:r>
                        <a:rPr lang="en-US" sz="1400" dirty="0"/>
                        <a:t>501 Smyth Road. 3rd floor – Rm 3608</a:t>
                      </a:r>
                    </a:p>
                    <a:p>
                      <a:pPr algn="ctr"/>
                      <a:r>
                        <a:rPr lang="en-US" sz="1400" dirty="0"/>
                        <a:t>Ottawa, ON K1H 8L6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Peterborough</a:t>
                      </a:r>
                      <a:r>
                        <a:rPr lang="en-US" sz="1400" b="1" u="sng" baseline="0" dirty="0"/>
                        <a:t>:</a:t>
                      </a:r>
                      <a:endParaRPr lang="en-US" sz="1400" b="1" u="sng" dirty="0"/>
                    </a:p>
                    <a:p>
                      <a:pPr algn="ctr"/>
                      <a:r>
                        <a:rPr lang="en-US" sz="1400" b="0" dirty="0"/>
                        <a:t>Toronto Medical Labs (Serology)</a:t>
                      </a:r>
                    </a:p>
                    <a:p>
                      <a:pPr algn="ctr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</a:t>
                      </a:r>
                    </a:p>
                    <a:p>
                      <a:pPr algn="ctr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Pick up directly in ICU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 4,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48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111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Kingston and area HLA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31531"/>
              </p:ext>
            </p:extLst>
          </p:nvPr>
        </p:nvGraphicFramePr>
        <p:xfrm>
          <a:off x="487496" y="2761844"/>
          <a:ext cx="8308340" cy="402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5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8905">
                <a:tc>
                  <a:txBody>
                    <a:bodyPr/>
                    <a:lstStyle/>
                    <a:p>
                      <a:r>
                        <a:rPr lang="en-US" sz="1400" b="0" dirty="0"/>
                        <a:t>Include on Label: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defTabSz="914400">
                        <a:buFontTx/>
                        <a:buChar char="-"/>
                      </a:pPr>
                      <a:r>
                        <a:rPr lang="en-US" sz="1400" b="0" dirty="0"/>
                        <a:t> TGLN #		- DOB		- OTDC initials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dirty="0"/>
                        <a:t> Date of draw	- Time of draw	</a:t>
                      </a:r>
                      <a:r>
                        <a:rPr lang="en-US" sz="1400" b="0" i="1" dirty="0"/>
                        <a:t>Ensure lot # and expiry date are visible.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145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Kingston, </a:t>
                      </a:r>
                      <a:r>
                        <a:rPr lang="en-US" sz="1400" b="0" u="sng" dirty="0" err="1"/>
                        <a:t>Quinte</a:t>
                      </a:r>
                      <a:r>
                        <a:rPr lang="en-US" sz="1400" b="0" u="sng" dirty="0"/>
                        <a:t>:</a:t>
                      </a:r>
                    </a:p>
                    <a:p>
                      <a:pPr algn="ctr"/>
                      <a:r>
                        <a:rPr lang="en-US" sz="1400" b="0" u="none" dirty="0"/>
                        <a:t>KGH Immunology Lab</a:t>
                      </a:r>
                    </a:p>
                    <a:p>
                      <a:pPr algn="ctr"/>
                      <a:r>
                        <a:rPr lang="en-US" sz="1400" b="0" u="none" dirty="0"/>
                        <a:t>76</a:t>
                      </a:r>
                      <a:r>
                        <a:rPr lang="en-US" sz="1400" b="0" u="none" baseline="0" dirty="0"/>
                        <a:t> Stuart Street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Kingston ON</a:t>
                      </a:r>
                    </a:p>
                    <a:p>
                      <a:pPr algn="ctr"/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</a:rPr>
                        <a:t>613-549-6666 x4188</a:t>
                      </a:r>
                      <a:endParaRPr lang="en-US" sz="1400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Brockville:</a:t>
                      </a:r>
                      <a:endParaRPr lang="en-US" sz="1400" b="0" u="sng" baseline="0" dirty="0"/>
                    </a:p>
                    <a:p>
                      <a:pPr algn="ctr"/>
                      <a:r>
                        <a:rPr lang="en-US" sz="1400" dirty="0"/>
                        <a:t>Ottawa General Hospital</a:t>
                      </a:r>
                    </a:p>
                    <a:p>
                      <a:pPr algn="ctr"/>
                      <a:r>
                        <a:rPr lang="en-US" sz="1400" b="0" u="none" dirty="0"/>
                        <a:t>Tissue Typing DNA Lab</a:t>
                      </a:r>
                    </a:p>
                    <a:p>
                      <a:pPr algn="ctr"/>
                      <a:r>
                        <a:rPr lang="en-US" sz="1400" b="0" u="none" dirty="0"/>
                        <a:t>501 Smyth Rd, </a:t>
                      </a:r>
                      <a:r>
                        <a:rPr lang="en-US" sz="1400" b="0" u="none" dirty="0" err="1"/>
                        <a:t>Rm</a:t>
                      </a:r>
                      <a:r>
                        <a:rPr lang="en-US" sz="1400" b="0" u="none" dirty="0"/>
                        <a:t> 4155</a:t>
                      </a:r>
                    </a:p>
                    <a:p>
                      <a:pPr algn="ctr"/>
                      <a:r>
                        <a:rPr lang="en-US" sz="1400" b="0" u="none" dirty="0"/>
                        <a:t>Ottawa ON K1H 8L6</a:t>
                      </a:r>
                    </a:p>
                    <a:p>
                      <a:pPr algn="ctr"/>
                      <a:r>
                        <a:rPr lang="en-US" sz="1200" b="0" u="none" dirty="0"/>
                        <a:t>Delivery to STAT Specimen Receiving Rm3608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Peterborough</a:t>
                      </a:r>
                      <a:r>
                        <a:rPr lang="en-US" sz="1400" b="0" u="sng" baseline="0" dirty="0"/>
                        <a:t>:</a:t>
                      </a:r>
                    </a:p>
                    <a:p>
                      <a:pPr algn="ctr"/>
                      <a:r>
                        <a:rPr lang="en-US" sz="1400" dirty="0"/>
                        <a:t>200 Elizabeth Street</a:t>
                      </a:r>
                    </a:p>
                    <a:p>
                      <a:pPr algn="ctr"/>
                      <a:r>
                        <a:rPr lang="en-US" sz="1400" b="0" dirty="0"/>
                        <a:t>11E-444</a:t>
                      </a:r>
                    </a:p>
                    <a:p>
                      <a:pPr algn="ctr"/>
                      <a:r>
                        <a:rPr lang="en-US" sz="1400" b="0" dirty="0"/>
                        <a:t>Toronto ON M5G 2C4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545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Kingston:</a:t>
                      </a:r>
                    </a:p>
                    <a:p>
                      <a:pPr algn="ctr"/>
                      <a:r>
                        <a:rPr lang="en-US" sz="1400" dirty="0"/>
                        <a:t>OTDC</a:t>
                      </a:r>
                    </a:p>
                    <a:p>
                      <a:pPr algn="ctr"/>
                      <a:r>
                        <a:rPr lang="en-US" sz="1400" dirty="0"/>
                        <a:t>Call blood bank (x4188) after hours to notify HLA tech</a:t>
                      </a:r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u="sng" dirty="0" err="1"/>
                        <a:t>Quinte</a:t>
                      </a:r>
                      <a:r>
                        <a:rPr lang="en-US" sz="1400" u="sng"/>
                        <a:t>, Brockville</a:t>
                      </a:r>
                      <a:r>
                        <a:rPr lang="en-US" sz="1400" u="sng" dirty="0"/>
                        <a:t>, Peterborough, </a:t>
                      </a:r>
                      <a:r>
                        <a:rPr lang="en-US" sz="1400" u="sng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  <a:r>
                        <a:rPr lang="en-US" sz="1400" u="sng" dirty="0"/>
                        <a:t>:</a:t>
                      </a:r>
                    </a:p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013">
                <a:tc>
                  <a:txBody>
                    <a:bodyPr/>
                    <a:lstStyle/>
                    <a:p>
                      <a:r>
                        <a:rPr lang="en-US" sz="1400" dirty="0"/>
                        <a:t>Drop off?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/>
                        <a:t>M-F</a:t>
                      </a:r>
                      <a:r>
                        <a:rPr lang="en-US" sz="1200" u="sng" baseline="0" dirty="0"/>
                        <a:t> </a:t>
                      </a:r>
                      <a:r>
                        <a:rPr lang="en-US" sz="1200" u="sng" dirty="0"/>
                        <a:t>0800-1600:</a:t>
                      </a:r>
                    </a:p>
                    <a:p>
                      <a:pPr algn="ctr"/>
                      <a:r>
                        <a:rPr lang="en-US" sz="1200" dirty="0"/>
                        <a:t>HLA</a:t>
                      </a:r>
                      <a:r>
                        <a:rPr lang="en-US" sz="1200" baseline="0" dirty="0"/>
                        <a:t> Lab (</a:t>
                      </a:r>
                      <a:r>
                        <a:rPr lang="en-US" sz="1200" dirty="0"/>
                        <a:t>Douglas 4)</a:t>
                      </a:r>
                    </a:p>
                    <a:p>
                      <a:pPr algn="ctr"/>
                      <a:r>
                        <a:rPr lang="en-US" sz="1200" u="sng" dirty="0"/>
                        <a:t>Off-hours:</a:t>
                      </a:r>
                    </a:p>
                    <a:p>
                      <a:pPr algn="ctr"/>
                      <a:r>
                        <a:rPr lang="en-US" sz="1200" u="none" dirty="0"/>
                        <a:t>Blood Bank (D</a:t>
                      </a:r>
                      <a:r>
                        <a:rPr lang="en-US" sz="1200" dirty="0"/>
                        <a:t>ouglas 1)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Arranged</a:t>
                      </a:r>
                      <a:r>
                        <a:rPr lang="en-US" sz="1200" baseline="0" dirty="0"/>
                        <a:t> at courier arrival</a:t>
                      </a:r>
                      <a:endParaRPr lang="en-US" sz="12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400" y="6400799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August 4, 2020</a:t>
            </a:r>
          </a:p>
          <a:p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377704"/>
              </p:ext>
            </p:extLst>
          </p:nvPr>
        </p:nvGraphicFramePr>
        <p:xfrm>
          <a:off x="535940" y="669924"/>
          <a:ext cx="8229600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9682615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39194188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25997614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956719854"/>
                    </a:ext>
                  </a:extLst>
                </a:gridCol>
              </a:tblGrid>
              <a:tr h="28670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238746"/>
                  </a:ext>
                </a:extLst>
              </a:tr>
              <a:tr h="487394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- Local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dirty="0"/>
                        <a:t> – Kingston, </a:t>
                      </a:r>
                      <a:r>
                        <a:rPr lang="en-US" sz="1400" dirty="0" err="1"/>
                        <a:t>Quinte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b="1" dirty="0"/>
                        <a:t>6</a:t>
                      </a:r>
                      <a:r>
                        <a:rPr lang="en-US" sz="1400" baseline="0" dirty="0"/>
                        <a:t> tubes required for Brockville</a:t>
                      </a:r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506081386"/>
                  </a:ext>
                </a:extLst>
              </a:tr>
              <a:tr h="4873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 </a:t>
                      </a:r>
                      <a:r>
                        <a:rPr lang="en-US" sz="1400" dirty="0"/>
                        <a:t>– Kingston,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 err="1"/>
                        <a:t>Quinte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b="1" dirty="0"/>
                        <a:t>2</a:t>
                      </a:r>
                      <a:r>
                        <a:rPr lang="en-US" sz="1400" dirty="0"/>
                        <a:t> – Peterborough, Brockville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579842179"/>
                  </a:ext>
                </a:extLst>
              </a:tr>
              <a:tr h="68808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106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Ottawa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159695"/>
              </p:ext>
            </p:extLst>
          </p:nvPr>
        </p:nvGraphicFramePr>
        <p:xfrm>
          <a:off x="457200" y="914401"/>
          <a:ext cx="8229600" cy="1600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563736"/>
              </p:ext>
            </p:extLst>
          </p:nvPr>
        </p:nvGraphicFramePr>
        <p:xfrm>
          <a:off x="466725" y="2692400"/>
          <a:ext cx="8229600" cy="32577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 </a:t>
                      </a:r>
                      <a:r>
                        <a:rPr lang="en-US" sz="1200" b="0" i="1" dirty="0"/>
                        <a:t>Ensure tube lot # and expiry date are visible.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799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Biochemistry Lab</a:t>
                      </a:r>
                    </a:p>
                    <a:p>
                      <a:pPr algn="ctr"/>
                      <a:r>
                        <a:rPr lang="en-US" sz="1400" dirty="0"/>
                        <a:t>Children’s Hospital of Eastern Ontario (CHEO)</a:t>
                      </a:r>
                    </a:p>
                    <a:p>
                      <a:pPr algn="ctr"/>
                      <a:r>
                        <a:rPr lang="en-US" sz="1400" dirty="0"/>
                        <a:t>401 Smyth Road,</a:t>
                      </a:r>
                      <a:r>
                        <a:rPr lang="en-US" sz="1400" baseline="0" dirty="0"/>
                        <a:t> 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baseline="0" dirty="0"/>
                        <a:t> Floor – Rm 3030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b="0" u="none" dirty="0"/>
                        <a:t>Ottawa</a:t>
                      </a:r>
                      <a:r>
                        <a:rPr lang="en-US" sz="1400" b="0" u="none" baseline="0" dirty="0"/>
                        <a:t> ON K1H 8L1</a:t>
                      </a:r>
                      <a:endParaRPr lang="en-US" sz="1400" b="0" u="none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u="none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458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The Ottawa</a:t>
                      </a:r>
                      <a:r>
                        <a:rPr lang="en-US" sz="1400" b="0" u="sng" baseline="0" dirty="0"/>
                        <a:t> Hospital (General Campus ONLY)</a:t>
                      </a:r>
                      <a:endParaRPr lang="en-US" sz="1400" b="0" u="sng" dirty="0"/>
                    </a:p>
                    <a:p>
                      <a:pPr algn="ctr"/>
                      <a:r>
                        <a:rPr lang="en-US" sz="1400" dirty="0"/>
                        <a:t>OTDC to drop off at 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All other Ottawa region hospitals</a:t>
                      </a:r>
                    </a:p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16">
                <a:tc>
                  <a:txBody>
                    <a:bodyPr/>
                    <a:lstStyle/>
                    <a:p>
                      <a:r>
                        <a:rPr lang="en-US" sz="1400" dirty="0"/>
                        <a:t>Where to hand off?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floor sample </a:t>
                      </a:r>
                      <a:r>
                        <a:rPr lang="en-US" sz="1400"/>
                        <a:t>reception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ICU main desk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Ottawa WNV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441217"/>
              </p:ext>
            </p:extLst>
          </p:nvPr>
        </p:nvGraphicFramePr>
        <p:xfrm>
          <a:off x="457200" y="914401"/>
          <a:ext cx="8229600" cy="1676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62068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1823846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79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               2</a:t>
                      </a:r>
                      <a:r>
                        <a:rPr lang="en-US" sz="1400" b="1" baseline="0" dirty="0"/>
                        <a:t>  WNV (May 1-October 31)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(Off season pink/lavender tube is not required)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27454"/>
              </p:ext>
            </p:extLst>
          </p:nvPr>
        </p:nvGraphicFramePr>
        <p:xfrm>
          <a:off x="457200" y="2730500"/>
          <a:ext cx="8229600" cy="344311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 </a:t>
                      </a:r>
                      <a:r>
                        <a:rPr lang="en-US" sz="1200" b="0" i="1" dirty="0"/>
                        <a:t>Ensure tube lot # and expiry date are visible.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799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Microbiology lab – General Campus</a:t>
                      </a:r>
                    </a:p>
                    <a:p>
                      <a:pPr algn="ctr"/>
                      <a:r>
                        <a:rPr lang="en-US" sz="1400" dirty="0"/>
                        <a:t>501 Smyth Road. 3rd floor – Rm 3608</a:t>
                      </a:r>
                    </a:p>
                    <a:p>
                      <a:pPr algn="ctr"/>
                      <a:r>
                        <a:rPr lang="en-US" sz="1400" dirty="0"/>
                        <a:t>Ottawa, ON K1H 8L6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u="none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458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The Ottawa</a:t>
                      </a:r>
                      <a:r>
                        <a:rPr lang="en-US" sz="1400" b="0" u="sng" baseline="0" dirty="0"/>
                        <a:t> Hospital (General Campus ONLY)</a:t>
                      </a:r>
                      <a:endParaRPr lang="en-US" sz="1400" b="0" u="sng" dirty="0"/>
                    </a:p>
                    <a:p>
                      <a:pPr algn="ctr"/>
                      <a:r>
                        <a:rPr lang="en-US" sz="1400" dirty="0"/>
                        <a:t>OTDC to drop off at 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All other Ottawa region hospitals</a:t>
                      </a:r>
                    </a:p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16">
                <a:tc>
                  <a:txBody>
                    <a:bodyPr/>
                    <a:lstStyle/>
                    <a:p>
                      <a:r>
                        <a:rPr lang="en-US" sz="1400" dirty="0"/>
                        <a:t>Where to hand off?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floor main lab desk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(it will be transported to appropriate</a:t>
                      </a:r>
                      <a:r>
                        <a:rPr lang="en-US" sz="1400" baseline="0" dirty="0"/>
                        <a:t> labs</a:t>
                      </a:r>
                      <a:r>
                        <a:rPr lang="en-US" sz="1400" dirty="0"/>
                        <a:t> from there)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ICU main desk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 4, 2020</a:t>
            </a:r>
          </a:p>
        </p:txBody>
      </p:sp>
    </p:spTree>
    <p:extLst>
      <p:ext uri="{BB962C8B-B14F-4D97-AF65-F5344CB8AC3E}">
        <p14:creationId xmlns:p14="http://schemas.microsoft.com/office/powerpoint/2010/main" val="2037823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Ottawa HLA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50852"/>
              </p:ext>
            </p:extLst>
          </p:nvPr>
        </p:nvGraphicFramePr>
        <p:xfrm>
          <a:off x="462708" y="3126104"/>
          <a:ext cx="8308340" cy="35953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2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0731">
                <a:tc>
                  <a:txBody>
                    <a:bodyPr/>
                    <a:lstStyle/>
                    <a:p>
                      <a:r>
                        <a:rPr lang="en-US" sz="1400" b="0" dirty="0"/>
                        <a:t>Include on Label: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buFontTx/>
                        <a:buChar char="-"/>
                      </a:pPr>
                      <a:r>
                        <a:rPr lang="en-US" sz="1400" b="0" dirty="0"/>
                        <a:t> TGLN #		- DOB		- OTDC initials (if space)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dirty="0"/>
                        <a:t> Date of draw	- Time of draw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Ottawa General Hospital</a:t>
                      </a:r>
                    </a:p>
                    <a:p>
                      <a:pPr algn="ctr"/>
                      <a:r>
                        <a:rPr lang="en-US" sz="1400" b="0" u="none" dirty="0"/>
                        <a:t>Tissue Typing DNA Lab</a:t>
                      </a:r>
                    </a:p>
                    <a:p>
                      <a:pPr algn="ctr"/>
                      <a:r>
                        <a:rPr lang="en-US" sz="1400" b="0" u="none" dirty="0"/>
                        <a:t>501 Smyth Rd, </a:t>
                      </a:r>
                      <a:r>
                        <a:rPr lang="en-US" sz="1400" b="0" u="none" dirty="0" err="1"/>
                        <a:t>Rm</a:t>
                      </a:r>
                      <a:r>
                        <a:rPr lang="en-US" sz="1400" b="0" u="none" dirty="0"/>
                        <a:t> 4155</a:t>
                      </a:r>
                    </a:p>
                    <a:p>
                      <a:pPr algn="ctr"/>
                      <a:r>
                        <a:rPr lang="en-US" sz="1400" b="0" u="none" dirty="0"/>
                        <a:t>Ottawa ON K1H 8L6</a:t>
                      </a:r>
                    </a:p>
                    <a:p>
                      <a:pPr algn="ctr"/>
                      <a:r>
                        <a:rPr lang="en-US" sz="1400" b="0" u="none" dirty="0"/>
                        <a:t>Delivery to STAT Specimen Receiving Rm 3608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</a:p>
                    <a:p>
                      <a:pPr algn="ctr"/>
                      <a:r>
                        <a:rPr lang="en-US" sz="1400" u="none" dirty="0"/>
                        <a:t>TGLN Provincial Resource Centre</a:t>
                      </a:r>
                    </a:p>
                    <a:p>
                      <a:pPr algn="ctr"/>
                      <a:r>
                        <a:rPr lang="en-US" sz="1400" u="none" dirty="0"/>
                        <a:t>483 Bay St – 4</a:t>
                      </a:r>
                      <a:r>
                        <a:rPr lang="en-US" sz="1400" u="none" baseline="30000" dirty="0"/>
                        <a:t>th</a:t>
                      </a:r>
                      <a:r>
                        <a:rPr lang="en-US" sz="1400" u="none" dirty="0"/>
                        <a:t> Floor SOUTH</a:t>
                      </a:r>
                    </a:p>
                    <a:p>
                      <a:pPr algn="ctr"/>
                      <a:r>
                        <a:rPr lang="en-US" sz="1400" u="none" dirty="0"/>
                        <a:t>Toronto ON M5G 2C9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19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/>
                        <a:t>The Ottawa</a:t>
                      </a:r>
                      <a:r>
                        <a:rPr lang="en-US" sz="1400" b="0" u="sng" baseline="0" dirty="0"/>
                        <a:t> Hospital (General Campus ONLY)</a:t>
                      </a:r>
                      <a:endParaRPr lang="en-US" sz="1400" b="0" u="sng" dirty="0"/>
                    </a:p>
                    <a:p>
                      <a:pPr algn="ctr"/>
                      <a:r>
                        <a:rPr lang="en-US" sz="1400" dirty="0"/>
                        <a:t>OTDC to drop off at 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All other Ottawa region hospitals</a:t>
                      </a:r>
                    </a:p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013">
                <a:tc>
                  <a:txBody>
                    <a:bodyPr/>
                    <a:lstStyle/>
                    <a:p>
                      <a:r>
                        <a:rPr lang="en-US" sz="1400" dirty="0"/>
                        <a:t>Where to hand off?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floor main lab desk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(it will be transported to appropriate</a:t>
                      </a:r>
                      <a:r>
                        <a:rPr lang="en-US" sz="1400" baseline="0" dirty="0"/>
                        <a:t> labs</a:t>
                      </a:r>
                      <a:r>
                        <a:rPr lang="en-US" sz="1400" dirty="0"/>
                        <a:t> from there)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ICU main desk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August 4, 2020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08495"/>
              </p:ext>
            </p:extLst>
          </p:nvPr>
        </p:nvGraphicFramePr>
        <p:xfrm>
          <a:off x="496570" y="879081"/>
          <a:ext cx="8229600" cy="22175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9129669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38880018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4930236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546730171"/>
                    </a:ext>
                  </a:extLst>
                </a:gridCol>
              </a:tblGrid>
              <a:tr h="416319">
                <a:tc gridSpan="3">
                  <a:txBody>
                    <a:bodyPr/>
                    <a:lstStyle/>
                    <a:p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# of tubes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47903"/>
                  </a:ext>
                </a:extLst>
              </a:tr>
              <a:tr h="507759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- Local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622063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09633366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8687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Sudbury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450290"/>
              </p:ext>
            </p:extLst>
          </p:nvPr>
        </p:nvGraphicFramePr>
        <p:xfrm>
          <a:off x="457200" y="914401"/>
          <a:ext cx="8229600" cy="1598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8742823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0425042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</a:t>
                      </a:r>
                      <a:r>
                        <a:rPr lang="en-US" sz="1400" baseline="0" dirty="0"/>
                        <a:t> (EDTA)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  <a:p>
                      <a:pPr algn="ctr"/>
                      <a:r>
                        <a:rPr lang="en-US" sz="1400" dirty="0"/>
                        <a:t>WNV</a:t>
                      </a:r>
                      <a:r>
                        <a:rPr lang="en-US" sz="1400" baseline="0" dirty="0"/>
                        <a:t> (May-October) extra tube not required</a:t>
                      </a:r>
                    </a:p>
                    <a:p>
                      <a:pPr algn="ctr"/>
                      <a:r>
                        <a:rPr lang="en-US" sz="1400" baseline="0" dirty="0"/>
                        <a:t>NAT does not require extra tube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67981"/>
              </p:ext>
            </p:extLst>
          </p:nvPr>
        </p:nvGraphicFramePr>
        <p:xfrm>
          <a:off x="457200" y="3276600"/>
          <a:ext cx="8229600" cy="2778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ctr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ctr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Security Desk</a:t>
                      </a:r>
                      <a:r>
                        <a:rPr lang="en-US" sz="1400" baseline="0" dirty="0"/>
                        <a:t> at Main Lobby (HSN)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Sudbury HLA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048887"/>
              </p:ext>
            </p:extLst>
          </p:nvPr>
        </p:nvGraphicFramePr>
        <p:xfrm>
          <a:off x="457200" y="914401"/>
          <a:ext cx="8229600" cy="2390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950633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6359594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04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57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– London and Provincial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</a:t>
                      </a:r>
                    </a:p>
                    <a:p>
                      <a:pPr algn="ctr"/>
                      <a:r>
                        <a:rPr lang="en-US" sz="1400" b="0" dirty="0"/>
                        <a:t>(10 to LHSC</a:t>
                      </a:r>
                      <a:r>
                        <a:rPr lang="en-US" sz="1400" b="0" baseline="0" dirty="0"/>
                        <a:t> plus </a:t>
                      </a:r>
                      <a:r>
                        <a:rPr lang="en-US" sz="1400" b="0" dirty="0"/>
                        <a:t>10 to</a:t>
                      </a:r>
                      <a:r>
                        <a:rPr lang="en-US" sz="1400" b="0" baseline="0" dirty="0"/>
                        <a:t> Provincial Samples)</a:t>
                      </a:r>
                      <a:endParaRPr lang="en-US" sz="14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 </a:t>
                      </a:r>
                      <a:r>
                        <a:rPr lang="en-US" sz="1400" b="0" dirty="0"/>
                        <a:t>(to LHSC)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0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 – London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 </a:t>
                      </a:r>
                      <a:r>
                        <a:rPr lang="en-US" sz="1400" b="0" dirty="0"/>
                        <a:t>(to LHSC)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49983658"/>
                  </a:ext>
                </a:extLst>
              </a:tr>
              <a:tr h="36304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Gold (SST) - London</a:t>
                      </a:r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 </a:t>
                      </a:r>
                      <a:r>
                        <a:rPr lang="en-US" sz="1400" b="0" dirty="0"/>
                        <a:t>(to LHSC)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07862159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13724"/>
              </p:ext>
            </p:extLst>
          </p:nvPr>
        </p:nvGraphicFramePr>
        <p:xfrm>
          <a:off x="457200" y="3560005"/>
          <a:ext cx="8229600" cy="2992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London Health Sciences Centre</a:t>
                      </a:r>
                    </a:p>
                    <a:p>
                      <a:pPr algn="ctr"/>
                      <a:r>
                        <a:rPr lang="en-US" sz="1400" dirty="0"/>
                        <a:t>HLA Lab – University Hospital</a:t>
                      </a:r>
                    </a:p>
                    <a:p>
                      <a:pPr algn="ctr"/>
                      <a:r>
                        <a:rPr lang="en-US" sz="1400" dirty="0"/>
                        <a:t>339 Windermere Road</a:t>
                      </a:r>
                    </a:p>
                    <a:p>
                      <a:pPr algn="ctr"/>
                      <a:r>
                        <a:rPr lang="en-US" sz="1400" dirty="0"/>
                        <a:t>London ON N6A 5A5 </a:t>
                      </a:r>
                      <a:endParaRPr lang="en-U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Security Desk</a:t>
                      </a:r>
                      <a:r>
                        <a:rPr lang="en-US" sz="1400" baseline="0" dirty="0"/>
                        <a:t> at Main Lobby (HSN)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Thunder Bay Serology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210760"/>
              </p:ext>
            </p:extLst>
          </p:nvPr>
        </p:nvGraphicFramePr>
        <p:xfrm>
          <a:off x="457200" y="3276600"/>
          <a:ext cx="8229600" cy="29260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ctr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ctr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Taxi (to Air Canada Cargo)</a:t>
                      </a:r>
                    </a:p>
                    <a:p>
                      <a:pPr algn="ctr"/>
                      <a:r>
                        <a:rPr lang="en-US" sz="1400" dirty="0"/>
                        <a:t>807-577-1193</a:t>
                      </a:r>
                    </a:p>
                    <a:p>
                      <a:pPr algn="ctr"/>
                      <a:r>
                        <a:rPr lang="en-US" sz="1400" dirty="0"/>
                        <a:t>Account “TRILLIUM”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  <a:p>
                      <a:r>
                        <a:rPr lang="en-US" sz="1400" dirty="0"/>
                        <a:t>OTDC may also drop</a:t>
                      </a:r>
                      <a:r>
                        <a:rPr lang="en-US" sz="1400" baseline="0" dirty="0"/>
                        <a:t> off directly at Air Canada Cargo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30088"/>
              </p:ext>
            </p:extLst>
          </p:nvPr>
        </p:nvGraphicFramePr>
        <p:xfrm>
          <a:off x="457200" y="914401"/>
          <a:ext cx="8229600" cy="1605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8742823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0425042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</a:t>
                      </a:r>
                      <a:r>
                        <a:rPr lang="en-US" sz="1400" baseline="0" dirty="0"/>
                        <a:t> (EDTA)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  <a:p>
                      <a:pPr algn="ctr"/>
                      <a:r>
                        <a:rPr lang="en-US" sz="1400" b="0" dirty="0"/>
                        <a:t>WNV</a:t>
                      </a:r>
                      <a:r>
                        <a:rPr lang="en-US" sz="1400" b="0" baseline="0" dirty="0"/>
                        <a:t> (May-October) extra tube not required</a:t>
                      </a:r>
                    </a:p>
                    <a:p>
                      <a:pPr algn="ctr"/>
                      <a:r>
                        <a:rPr lang="en-US" sz="1400" b="0" baseline="0" dirty="0"/>
                        <a:t>NAT does not require extra tube</a:t>
                      </a:r>
                      <a:endParaRPr lang="en-US" sz="14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Toronto HLA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358908"/>
              </p:ext>
            </p:extLst>
          </p:nvPr>
        </p:nvGraphicFramePr>
        <p:xfrm>
          <a:off x="457200" y="914401"/>
          <a:ext cx="8229600" cy="216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4401437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0096513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88735"/>
              </p:ext>
            </p:extLst>
          </p:nvPr>
        </p:nvGraphicFramePr>
        <p:xfrm>
          <a:off x="457200" y="3200400"/>
          <a:ext cx="8229600" cy="3205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0326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Local Samples</a:t>
                      </a:r>
                    </a:p>
                    <a:p>
                      <a:pPr algn="l"/>
                      <a:r>
                        <a:rPr lang="en-US" sz="1400" dirty="0"/>
                        <a:t>200 Elizabeth Street</a:t>
                      </a:r>
                    </a:p>
                    <a:p>
                      <a:pPr algn="l"/>
                      <a:r>
                        <a:rPr lang="en-US" sz="1400" b="0" dirty="0"/>
                        <a:t>11E-444</a:t>
                      </a:r>
                    </a:p>
                    <a:p>
                      <a:pPr algn="l"/>
                      <a:r>
                        <a:rPr lang="en-US" sz="1400" b="0" dirty="0"/>
                        <a:t>Toronto ON M5G 2C4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 (PRC):</a:t>
                      </a:r>
                    </a:p>
                    <a:p>
                      <a:pPr algn="ctr"/>
                      <a:r>
                        <a:rPr lang="en-US" sz="1400" b="0" u="none" dirty="0"/>
                        <a:t>TGLN 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Co-op</a:t>
                      </a:r>
                      <a:r>
                        <a:rPr lang="en-US" sz="1400" baseline="0" dirty="0"/>
                        <a:t> Taxi</a:t>
                      </a:r>
                    </a:p>
                    <a:p>
                      <a:pPr algn="ctr"/>
                      <a:r>
                        <a:rPr lang="en-US" sz="1400" baseline="0" dirty="0"/>
                        <a:t>416-504-2667</a:t>
                      </a:r>
                    </a:p>
                    <a:p>
                      <a:pPr algn="ctr"/>
                      <a:r>
                        <a:rPr lang="en-US" sz="1400" baseline="0" dirty="0"/>
                        <a:t>Account 26261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F54AC54-0029-4207-BB9C-3463615E72FD}"/>
              </a:ext>
            </a:extLst>
          </p:cNvPr>
          <p:cNvSpPr txBox="1">
            <a:spLocks/>
          </p:cNvSpPr>
          <p:nvPr/>
        </p:nvSpPr>
        <p:spPr>
          <a:xfrm>
            <a:off x="457200" y="64245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Thunder Bay HLA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540350"/>
              </p:ext>
            </p:extLst>
          </p:nvPr>
        </p:nvGraphicFramePr>
        <p:xfrm>
          <a:off x="457200" y="914401"/>
          <a:ext cx="8229600" cy="1436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</a:t>
                      </a:r>
                    </a:p>
                    <a:p>
                      <a:pPr algn="ctr"/>
                      <a:r>
                        <a:rPr lang="en-US" sz="1400" b="0" dirty="0"/>
                        <a:t>(10 to </a:t>
                      </a:r>
                      <a:r>
                        <a:rPr lang="en-US" sz="1400" b="0" baseline="0" dirty="0"/>
                        <a:t>Toronto HLA Lab</a:t>
                      </a:r>
                      <a:r>
                        <a:rPr lang="en-US" sz="1400" b="0" dirty="0"/>
                        <a:t>, 10 to</a:t>
                      </a:r>
                      <a:r>
                        <a:rPr lang="en-US" sz="1400" b="0" baseline="0" dirty="0"/>
                        <a:t> Provincial Samples</a:t>
                      </a:r>
                      <a:r>
                        <a:rPr lang="en-US" sz="1400" b="0" dirty="0"/>
                        <a:t>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</a:t>
                      </a:r>
                      <a:r>
                        <a:rPr lang="en-US" sz="1400" baseline="0" dirty="0"/>
                        <a:t> (EDTA)</a:t>
                      </a:r>
                      <a:endParaRPr lang="en-US" sz="1400" dirty="0"/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7239"/>
              </p:ext>
            </p:extLst>
          </p:nvPr>
        </p:nvGraphicFramePr>
        <p:xfrm>
          <a:off x="457200" y="2514600"/>
          <a:ext cx="8229600" cy="3352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83584882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Toronto</a:t>
                      </a:r>
                      <a:r>
                        <a:rPr lang="en-US" sz="1400" u="sng" baseline="0" dirty="0"/>
                        <a:t> HLA Lab:</a:t>
                      </a:r>
                      <a:endParaRPr lang="en-US" sz="1400" u="sng" dirty="0"/>
                    </a:p>
                    <a:p>
                      <a:pPr algn="ctr"/>
                      <a:r>
                        <a:rPr lang="en-US" sz="1400" dirty="0"/>
                        <a:t>200 Elizabeth Street</a:t>
                      </a:r>
                    </a:p>
                    <a:p>
                      <a:pPr algn="ctr"/>
                      <a:r>
                        <a:rPr lang="en-US" sz="1400" b="0" dirty="0"/>
                        <a:t>11E-444</a:t>
                      </a:r>
                    </a:p>
                    <a:p>
                      <a:pPr algn="ctr"/>
                      <a:r>
                        <a:rPr lang="en-US" sz="1400" b="0" dirty="0"/>
                        <a:t>Toronto ON M5G 2C4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Taxi (to Air Canada Cargo)</a:t>
                      </a:r>
                    </a:p>
                    <a:p>
                      <a:pPr algn="ctr"/>
                      <a:r>
                        <a:rPr lang="en-US" sz="1400" dirty="0"/>
                        <a:t>807-577-1193</a:t>
                      </a:r>
                    </a:p>
                    <a:p>
                      <a:pPr algn="ctr"/>
                      <a:r>
                        <a:rPr lang="en-US" sz="1400" dirty="0"/>
                        <a:t>Account “TRILLIUM”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  <a:p>
                      <a:r>
                        <a:rPr lang="en-US" sz="1400" dirty="0"/>
                        <a:t>OTDC may also drop</a:t>
                      </a:r>
                      <a:r>
                        <a:rPr lang="en-US" sz="1400" baseline="0" dirty="0"/>
                        <a:t> off directly at Air Canada Cargo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Windsor Serology and HLA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162310"/>
              </p:ext>
            </p:extLst>
          </p:nvPr>
        </p:nvGraphicFramePr>
        <p:xfrm>
          <a:off x="457200" y="3399472"/>
          <a:ext cx="8229600" cy="31394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68503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</a:t>
                      </a:r>
                      <a:r>
                        <a:rPr lang="en-US" sz="1400" b="0" baseline="0" dirty="0"/>
                        <a:t> OTDC initials (if space)</a:t>
                      </a: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London Health Sciences Centre</a:t>
                      </a:r>
                    </a:p>
                    <a:p>
                      <a:pPr algn="ctr"/>
                      <a:r>
                        <a:rPr lang="en-US" sz="1400" dirty="0"/>
                        <a:t>Core Lab – University Hospital</a:t>
                      </a:r>
                    </a:p>
                    <a:p>
                      <a:pPr algn="ctr"/>
                      <a:r>
                        <a:rPr lang="en-US" sz="1400" dirty="0"/>
                        <a:t>339 Windermere Road</a:t>
                      </a:r>
                    </a:p>
                    <a:p>
                      <a:pPr algn="ctr"/>
                      <a:r>
                        <a:rPr lang="en-US" sz="1400" dirty="0"/>
                        <a:t>London ON N6A 5A5 </a:t>
                      </a:r>
                      <a:endParaRPr lang="en-U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</a:t>
                      </a:r>
                      <a:r>
                        <a:rPr lang="en-US" sz="1400" b="0" u="sng" baseline="0" dirty="0">
                          <a:solidFill>
                            <a:srgbClr val="FF0000"/>
                          </a:solidFill>
                        </a:rPr>
                        <a:t> Samples: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TGLN Provincial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Apple Courier</a:t>
                      </a:r>
                    </a:p>
                    <a:p>
                      <a:pPr algn="ctr"/>
                      <a:r>
                        <a:rPr lang="en-US" sz="1400" dirty="0"/>
                        <a:t>1-888-942-7753</a:t>
                      </a:r>
                    </a:p>
                    <a:p>
                      <a:pPr algn="ctr"/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dirty="0"/>
                        <a:t> Driver</a:t>
                      </a:r>
                      <a:r>
                        <a:rPr lang="en-US" sz="1400" baseline="0" dirty="0"/>
                        <a:t> comes to ICU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4925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677712"/>
              </p:ext>
            </p:extLst>
          </p:nvPr>
        </p:nvGraphicFramePr>
        <p:xfrm>
          <a:off x="457200" y="879541"/>
          <a:ext cx="822960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3950633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6359594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45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417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8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</a:p>
                    <a:p>
                      <a:pPr algn="ctr"/>
                      <a:r>
                        <a:rPr lang="en-US" sz="1400" b="0" dirty="0"/>
                        <a:t>+</a:t>
                      </a:r>
                      <a:r>
                        <a:rPr lang="en-US" sz="1400" b="0" baseline="0" dirty="0"/>
                        <a:t> 1 WNV (May – October)</a:t>
                      </a:r>
                      <a:endParaRPr lang="en-US" sz="1400" b="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1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49983658"/>
                  </a:ext>
                </a:extLst>
              </a:tr>
              <a:tr h="18152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Gold (SST)</a:t>
                      </a:r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078621590"/>
                  </a:ext>
                </a:extLst>
              </a:tr>
              <a:tr h="18152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2577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3332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NAT Testing</a:t>
            </a:r>
            <a:br>
              <a:rPr lang="en-US" sz="3200" dirty="0"/>
            </a:br>
            <a:r>
              <a:rPr lang="en-US" sz="3200" dirty="0"/>
              <a:t>- </a:t>
            </a:r>
            <a:r>
              <a:rPr lang="en-US" sz="2000" dirty="0"/>
              <a:t>if ordered after initial Serology Bloods have been sent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211291"/>
              </p:ext>
            </p:extLst>
          </p:nvPr>
        </p:nvGraphicFramePr>
        <p:xfrm>
          <a:off x="457200" y="914401"/>
          <a:ext cx="8229600" cy="874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Volume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 EDTA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Pink EDTA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/>
                        <a:t>2 </a:t>
                      </a:r>
                    </a:p>
                    <a:p>
                      <a:pPr algn="ctr"/>
                      <a:r>
                        <a:rPr lang="en-US" sz="1400" b="0" baseline="0" dirty="0"/>
                        <a:t>(minimum of 2.5 ml)</a:t>
                      </a:r>
                      <a:endParaRPr lang="en-US" sz="1400" b="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24132"/>
              </p:ext>
            </p:extLst>
          </p:nvPr>
        </p:nvGraphicFramePr>
        <p:xfrm>
          <a:off x="457200" y="2209800"/>
          <a:ext cx="8229600" cy="32969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 </a:t>
                      </a: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l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l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 per regional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 per regional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Special Considerations: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TML must be aware of</a:t>
                      </a:r>
                      <a:r>
                        <a:rPr lang="en-US" sz="1400" b="1" baseline="0" dirty="0"/>
                        <a:t> incoming sample to ensure prompt results</a:t>
                      </a:r>
                    </a:p>
                    <a:p>
                      <a:pPr algn="ctr"/>
                      <a:r>
                        <a:rPr lang="en-US" sz="1400" b="1" baseline="0" dirty="0"/>
                        <a:t>OTDC to Notify PRC re: ETA of NAT sample arrival to TML</a:t>
                      </a:r>
                      <a:endParaRPr lang="en-US" sz="1400" b="1" dirty="0"/>
                    </a:p>
                    <a:p>
                      <a:r>
                        <a:rPr lang="en-US" sz="1400" dirty="0"/>
                        <a:t>Note: NAT samples are usually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run once</a:t>
                      </a:r>
                      <a:r>
                        <a:rPr lang="en-US" sz="1400" baseline="0" dirty="0"/>
                        <a:t> daily: </a:t>
                      </a:r>
                      <a:r>
                        <a:rPr lang="en-US" sz="1400" dirty="0"/>
                        <a:t>between 0930-1000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83043"/>
            <a:ext cx="2133600" cy="320675"/>
          </a:xfrm>
        </p:spPr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Hospital for Sick </a:t>
            </a:r>
            <a:r>
              <a:rPr lang="en-US" sz="3200" dirty="0" err="1"/>
              <a:t>Childrens</a:t>
            </a:r>
            <a:r>
              <a:rPr lang="en-US" sz="3200" dirty="0"/>
              <a:t>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464194"/>
              </p:ext>
            </p:extLst>
          </p:nvPr>
        </p:nvGraphicFramePr>
        <p:xfrm>
          <a:off x="457200" y="914401"/>
          <a:ext cx="8229600" cy="1436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20320591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8125773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Infant (</a:t>
                      </a:r>
                      <a:r>
                        <a:rPr lang="en-US" sz="1400" b="1" u="sng" dirty="0"/>
                        <a:t>&lt;</a:t>
                      </a:r>
                      <a:r>
                        <a:rPr lang="en-US" sz="1400" b="1" u="none" baseline="0" dirty="0"/>
                        <a:t> 10kg)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Child (10.1 – 50kg)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Adolescent (&gt; 50</a:t>
                      </a:r>
                      <a:r>
                        <a:rPr lang="en-US" sz="1400" b="1" baseline="0" dirty="0"/>
                        <a:t>kg)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 (EDTA)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1-5 cc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3-5</a:t>
                      </a:r>
                      <a:r>
                        <a:rPr lang="en-US" sz="1400" baseline="0" dirty="0"/>
                        <a:t> cc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baseline="0" dirty="0"/>
                        <a:t> cc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3-5 cc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6-10 cc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10-14</a:t>
                      </a:r>
                      <a:r>
                        <a:rPr lang="en-US" sz="1400" baseline="0" dirty="0"/>
                        <a:t> cc</a:t>
                      </a:r>
                      <a:endParaRPr lang="en-US" sz="1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71249"/>
              </p:ext>
            </p:extLst>
          </p:nvPr>
        </p:nvGraphicFramePr>
        <p:xfrm>
          <a:off x="457200" y="2743200"/>
          <a:ext cx="8229600" cy="3723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Special considerations: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If child</a:t>
                      </a:r>
                      <a:r>
                        <a:rPr lang="en-US" sz="1400" b="0" baseline="0" dirty="0"/>
                        <a:t> (a) &lt;18 months or (b) breastfed in past 12 months: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1400" b="0" baseline="0" dirty="0"/>
                        <a:t> </a:t>
                      </a:r>
                      <a:r>
                        <a:rPr lang="en-US" sz="1400" b="1" baseline="0" dirty="0"/>
                        <a:t>Need maternal serology</a:t>
                      </a:r>
                    </a:p>
                    <a:p>
                      <a:pPr lvl="1" algn="l">
                        <a:buFontTx/>
                        <a:buChar char="-"/>
                      </a:pPr>
                      <a:r>
                        <a:rPr lang="en-US" sz="1400" b="0" dirty="0"/>
                        <a:t> 2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RED</a:t>
                      </a:r>
                    </a:p>
                    <a:p>
                      <a:pPr lvl="1" algn="l">
                        <a:buFontTx/>
                        <a:buChar char="-"/>
                      </a:pPr>
                      <a:r>
                        <a:rPr lang="en-US" sz="1400" b="0" dirty="0"/>
                        <a:t> 1 EDTA (</a:t>
                      </a:r>
                      <a:r>
                        <a:rPr lang="en-US" sz="1400" b="1" dirty="0">
                          <a:ln>
                            <a:noFill/>
                          </a:ln>
                          <a:solidFill>
                            <a:srgbClr val="FFCCCC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</a:rPr>
                        <a:t>PINK</a:t>
                      </a:r>
                      <a:r>
                        <a:rPr lang="en-US" sz="1400" b="1" dirty="0"/>
                        <a:t>/</a:t>
                      </a:r>
                      <a:r>
                        <a:rPr lang="en-US" sz="1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LAVENDER</a:t>
                      </a:r>
                      <a:r>
                        <a:rPr lang="en-US" sz="1400" b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l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l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Co-op</a:t>
                      </a:r>
                      <a:r>
                        <a:rPr lang="en-US" sz="1400" baseline="0" dirty="0"/>
                        <a:t> Taxi</a:t>
                      </a:r>
                    </a:p>
                    <a:p>
                      <a:r>
                        <a:rPr lang="en-US" sz="1400" baseline="0" dirty="0"/>
                        <a:t>416-504-2667</a:t>
                      </a:r>
                    </a:p>
                    <a:p>
                      <a:r>
                        <a:rPr lang="en-US" sz="1400" baseline="0" dirty="0"/>
                        <a:t>Account 26261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Hospital for Sick </a:t>
            </a:r>
            <a:r>
              <a:rPr lang="en-US" sz="3200" dirty="0" err="1"/>
              <a:t>Childrens</a:t>
            </a:r>
            <a:r>
              <a:rPr lang="en-US" sz="3200" dirty="0"/>
              <a:t> HLA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025477"/>
              </p:ext>
            </p:extLst>
          </p:nvPr>
        </p:nvGraphicFramePr>
        <p:xfrm>
          <a:off x="457200" y="3033004"/>
          <a:ext cx="8229600" cy="3149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Provincial Samples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200 Elizabeth Street</a:t>
                      </a:r>
                    </a:p>
                    <a:p>
                      <a:pPr algn="ctr"/>
                      <a:r>
                        <a:rPr lang="en-US" sz="1400" b="0" dirty="0"/>
                        <a:t>11E-444</a:t>
                      </a:r>
                    </a:p>
                    <a:p>
                      <a:pPr algn="ctr"/>
                      <a:r>
                        <a:rPr lang="en-US" sz="1400" b="0" dirty="0"/>
                        <a:t>Toronto ON M5G 2C4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Co-op</a:t>
                      </a:r>
                      <a:r>
                        <a:rPr lang="en-US" sz="1400" baseline="0" dirty="0"/>
                        <a:t> Taxi</a:t>
                      </a:r>
                    </a:p>
                    <a:p>
                      <a:pPr algn="ctr"/>
                      <a:r>
                        <a:rPr lang="en-US" sz="1400" baseline="0" dirty="0"/>
                        <a:t>416-504-2667</a:t>
                      </a:r>
                    </a:p>
                    <a:p>
                      <a:pPr algn="ctr"/>
                      <a:r>
                        <a:rPr lang="en-US" sz="1400" baseline="0" dirty="0"/>
                        <a:t>Account 26261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308933"/>
              </p:ext>
            </p:extLst>
          </p:nvPr>
        </p:nvGraphicFramePr>
        <p:xfrm>
          <a:off x="457200" y="914400"/>
          <a:ext cx="8229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56055555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07795133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80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Infant (</a:t>
                      </a:r>
                      <a:r>
                        <a:rPr lang="en-US" sz="1400" b="1" u="sng" dirty="0"/>
                        <a:t>&lt;</a:t>
                      </a:r>
                      <a:r>
                        <a:rPr lang="en-US" sz="1400" b="1" u="none" baseline="0" dirty="0"/>
                        <a:t> 10kg)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Child (10.1 – 50kg)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Adolescent (&gt; 50</a:t>
                      </a:r>
                      <a:r>
                        <a:rPr lang="en-US" sz="1400" b="1" baseline="0" dirty="0"/>
                        <a:t>kg)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9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Tissue</a:t>
                      </a:r>
                      <a:r>
                        <a:rPr lang="en-US" sz="1400" baseline="0" dirty="0"/>
                        <a:t> Typing</a:t>
                      </a:r>
                      <a:endParaRPr lang="en-US" sz="14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3-5 cc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6-10</a:t>
                      </a:r>
                      <a:r>
                        <a:rPr lang="en-US" sz="1400" baseline="0" dirty="0"/>
                        <a:t> cc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10 cc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 (EDTA)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</a:t>
                      </a:r>
                      <a:r>
                        <a:rPr lang="en-US" sz="1400" baseline="0" dirty="0"/>
                        <a:t> (EDTA)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00449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138"/>
              </p:ext>
            </p:extLst>
          </p:nvPr>
        </p:nvGraphicFramePr>
        <p:xfrm>
          <a:off x="457200" y="1822938"/>
          <a:ext cx="82296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Infant/Child</a:t>
                      </a:r>
                    </a:p>
                    <a:p>
                      <a:pPr algn="ctr"/>
                      <a:r>
                        <a:rPr lang="en-US" sz="1400" b="1" dirty="0"/>
                        <a:t>(&lt; 4</a:t>
                      </a:r>
                      <a:r>
                        <a:rPr lang="en-US" sz="1400" b="1" baseline="0" dirty="0"/>
                        <a:t> years)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Child</a:t>
                      </a:r>
                    </a:p>
                    <a:p>
                      <a:pPr algn="ctr"/>
                      <a:r>
                        <a:rPr lang="en-US" sz="1400" b="1" dirty="0"/>
                        <a:t>(4-10 years)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Child</a:t>
                      </a:r>
                    </a:p>
                    <a:p>
                      <a:pPr algn="ctr"/>
                      <a:r>
                        <a:rPr lang="en-US" sz="1400" b="1" dirty="0"/>
                        <a:t>(10-14</a:t>
                      </a:r>
                      <a:r>
                        <a:rPr lang="en-US" sz="1400" b="1" baseline="0" dirty="0"/>
                        <a:t> years)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Adolescent</a:t>
                      </a:r>
                    </a:p>
                    <a:p>
                      <a:pPr algn="ctr"/>
                      <a:r>
                        <a:rPr lang="en-US" sz="1400" b="1" dirty="0"/>
                        <a:t>(&gt;14</a:t>
                      </a:r>
                      <a:r>
                        <a:rPr lang="en-US" sz="1400" b="1" baseline="0" dirty="0"/>
                        <a:t> years)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Yellow ACD</a:t>
                      </a:r>
                    </a:p>
                    <a:p>
                      <a:pPr algn="ctr"/>
                      <a:r>
                        <a:rPr lang="en-US" sz="1400" dirty="0"/>
                        <a:t>(Cross Matching)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dirty="0"/>
                        <a:t>Minimum 1 tube</a:t>
                      </a:r>
                    </a:p>
                    <a:p>
                      <a:pPr algn="ctr"/>
                      <a:r>
                        <a:rPr lang="en-US" sz="1400" u="none" dirty="0"/>
                        <a:t>(approx 8.5-10 cc)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20-40 </a:t>
                      </a:r>
                      <a:r>
                        <a:rPr lang="en-US" sz="1400" baseline="0" dirty="0"/>
                        <a:t>cc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40-60 cc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60-100 cc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Near North and areas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302361"/>
              </p:ext>
            </p:extLst>
          </p:nvPr>
        </p:nvGraphicFramePr>
        <p:xfrm>
          <a:off x="457200" y="914401"/>
          <a:ext cx="8229600" cy="1598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09604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6498925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  <a:p>
                      <a:pPr algn="ctr"/>
                      <a:r>
                        <a:rPr lang="en-US" sz="1400" b="1" dirty="0"/>
                        <a:t>WNV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aseline="0" dirty="0"/>
                        <a:t>(May-October) extra tube not required</a:t>
                      </a:r>
                    </a:p>
                    <a:p>
                      <a:pPr algn="ctr"/>
                      <a:r>
                        <a:rPr lang="en-US" sz="1400" baseline="0" dirty="0"/>
                        <a:t>NAT does not require extra tube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15860"/>
              </p:ext>
            </p:extLst>
          </p:nvPr>
        </p:nvGraphicFramePr>
        <p:xfrm>
          <a:off x="457200" y="2819400"/>
          <a:ext cx="8229600" cy="2778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l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l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Apple Courier</a:t>
                      </a:r>
                    </a:p>
                    <a:p>
                      <a:r>
                        <a:rPr lang="en-US" sz="1400" dirty="0"/>
                        <a:t>1-888-942-7753</a:t>
                      </a:r>
                    </a:p>
                    <a:p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Timmins/Sault/North Bay:</a:t>
                      </a:r>
                    </a:p>
                    <a:p>
                      <a:pPr algn="ctr"/>
                      <a:r>
                        <a:rPr lang="en-US" sz="1400" dirty="0"/>
                        <a:t>Air Canada Cargo (if needed)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Near North and areas HLA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154851"/>
              </p:ext>
            </p:extLst>
          </p:nvPr>
        </p:nvGraphicFramePr>
        <p:xfrm>
          <a:off x="457200" y="914401"/>
          <a:ext cx="8229600" cy="216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68069872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2433941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- Local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**Timmins/Sault/North Bay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to always send PRC blood samples.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instructed.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56034"/>
              </p:ext>
            </p:extLst>
          </p:nvPr>
        </p:nvGraphicFramePr>
        <p:xfrm>
          <a:off x="457200" y="3276600"/>
          <a:ext cx="8229600" cy="3205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</a:t>
                      </a:r>
                      <a:r>
                        <a:rPr lang="en-US" sz="1400" b="0" i="1" baseline="0" dirty="0"/>
                        <a:t> date</a:t>
                      </a:r>
                      <a:r>
                        <a:rPr lang="en-US" sz="1400" b="0" i="1" dirty="0"/>
                        <a:t>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200 Elizabeth Street</a:t>
                      </a:r>
                    </a:p>
                    <a:p>
                      <a:pPr algn="l"/>
                      <a:r>
                        <a:rPr lang="en-US" sz="1400" b="0" dirty="0"/>
                        <a:t>11E-444</a:t>
                      </a:r>
                    </a:p>
                    <a:p>
                      <a:pPr algn="l"/>
                      <a:r>
                        <a:rPr lang="en-US" sz="1400" b="0" dirty="0"/>
                        <a:t>Toronto ON M5G 2C4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 (PRC):</a:t>
                      </a:r>
                      <a:endParaRPr lang="en-US" sz="1400" b="0" u="none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Apple Courier</a:t>
                      </a:r>
                    </a:p>
                    <a:p>
                      <a:r>
                        <a:rPr lang="en-US" sz="1400" dirty="0"/>
                        <a:t>1-888-942-7753 x1</a:t>
                      </a:r>
                    </a:p>
                    <a:p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Sault/ Timmins / North Bay:</a:t>
                      </a:r>
                    </a:p>
                    <a:p>
                      <a:pPr algn="ctr"/>
                      <a:r>
                        <a:rPr lang="en-US" sz="1400" dirty="0"/>
                        <a:t>Air Canada Cargo (if needed)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Arranged at time of call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Hamilton/Niagara/Kitchener and area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321186"/>
              </p:ext>
            </p:extLst>
          </p:nvPr>
        </p:nvGraphicFramePr>
        <p:xfrm>
          <a:off x="457200" y="914401"/>
          <a:ext cx="8229600" cy="1598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0595222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996386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  <a:p>
                      <a:pPr algn="ctr"/>
                      <a:r>
                        <a:rPr lang="en-US" sz="1400" dirty="0"/>
                        <a:t>WNV</a:t>
                      </a:r>
                      <a:r>
                        <a:rPr lang="en-US" sz="1400" baseline="0" dirty="0"/>
                        <a:t> (May-October) extra tube not required</a:t>
                      </a:r>
                    </a:p>
                    <a:p>
                      <a:pPr algn="ctr"/>
                      <a:r>
                        <a:rPr lang="en-US" sz="1400" baseline="0" dirty="0"/>
                        <a:t>NAT does not require extra tube</a:t>
                      </a:r>
                      <a:endParaRPr lang="en-US" sz="140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66055"/>
              </p:ext>
            </p:extLst>
          </p:nvPr>
        </p:nvGraphicFramePr>
        <p:xfrm>
          <a:off x="457200" y="2895600"/>
          <a:ext cx="8229600" cy="2778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Toronto Medical Laboratories</a:t>
                      </a:r>
                    </a:p>
                    <a:p>
                      <a:pPr algn="l"/>
                      <a:r>
                        <a:rPr lang="en-US" sz="1400" b="0" dirty="0"/>
                        <a:t>600</a:t>
                      </a:r>
                      <a:r>
                        <a:rPr lang="en-US" sz="1400" b="0" baseline="0" dirty="0"/>
                        <a:t> University Ave, Room 1470 (Serology)</a:t>
                      </a:r>
                    </a:p>
                    <a:p>
                      <a:pPr algn="l"/>
                      <a:r>
                        <a:rPr lang="en-US" sz="1400" b="0" baseline="0" dirty="0"/>
                        <a:t>Toronto ON M5G 1X5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Apple Courier</a:t>
                      </a:r>
                    </a:p>
                    <a:p>
                      <a:r>
                        <a:rPr lang="en-US" sz="1400" dirty="0"/>
                        <a:t>1-888-942-7753 x1</a:t>
                      </a:r>
                    </a:p>
                    <a:p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Meet in ICU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Hamilton/Niagara/Kitchener and area HLA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62614"/>
              </p:ext>
            </p:extLst>
          </p:nvPr>
        </p:nvGraphicFramePr>
        <p:xfrm>
          <a:off x="457200" y="3657600"/>
          <a:ext cx="8229600" cy="2778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 Label: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/>
                        <a:t>Ensure tube lot # and expiry date are visible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 Time of draw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dirty="0"/>
                        <a:t> DOB			- OTDC Initials (if space)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Date of draw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/>
                        <a:t>Local Samples:</a:t>
                      </a:r>
                    </a:p>
                    <a:p>
                      <a:pPr algn="l"/>
                      <a:r>
                        <a:rPr lang="en-US" sz="1400" dirty="0"/>
                        <a:t>St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Joseph Healthcare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Emerg</a:t>
                      </a:r>
                      <a:r>
                        <a:rPr lang="en-US" sz="1400" baseline="0" dirty="0"/>
                        <a:t> Desk)</a:t>
                      </a:r>
                      <a:endParaRPr lang="en-US" sz="1400" dirty="0"/>
                    </a:p>
                    <a:p>
                      <a:pPr algn="l"/>
                      <a:r>
                        <a:rPr lang="en-US" sz="1400" dirty="0"/>
                        <a:t>50 Charlton Ave East</a:t>
                      </a:r>
                    </a:p>
                    <a:p>
                      <a:pPr algn="l"/>
                      <a:r>
                        <a:rPr lang="en-US" sz="1400" dirty="0"/>
                        <a:t>Hamilton ON L8N 4A6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sng" dirty="0">
                          <a:solidFill>
                            <a:srgbClr val="FF0000"/>
                          </a:solidFill>
                        </a:rPr>
                        <a:t>Provincial Samples:</a:t>
                      </a:r>
                      <a:endParaRPr lang="en-US" sz="1400" b="0" u="none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b="0" u="none" dirty="0"/>
                        <a:t>Provincial</a:t>
                      </a:r>
                      <a:r>
                        <a:rPr lang="en-US" sz="1400" b="0" u="none" baseline="0" dirty="0"/>
                        <a:t> Resource Centre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483 Bay St – 4</a:t>
                      </a:r>
                      <a:r>
                        <a:rPr lang="en-US" sz="1400" b="0" u="none" baseline="30000" dirty="0"/>
                        <a:t>th</a:t>
                      </a:r>
                      <a:r>
                        <a:rPr lang="en-US" sz="1400" b="0" u="none" baseline="0" dirty="0"/>
                        <a:t> Floor SOUTH</a:t>
                      </a:r>
                    </a:p>
                    <a:p>
                      <a:pPr algn="ctr"/>
                      <a:r>
                        <a:rPr lang="en-US" sz="1400" b="0" u="none" baseline="0" dirty="0"/>
                        <a:t>Toronto ON M5G 2C9</a:t>
                      </a:r>
                      <a:endParaRPr lang="en-US" sz="1400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Hamilton Cab</a:t>
                      </a:r>
                    </a:p>
                    <a:p>
                      <a:r>
                        <a:rPr lang="en-US" sz="1400" dirty="0"/>
                        <a:t>905-777-7777</a:t>
                      </a:r>
                    </a:p>
                    <a:p>
                      <a:r>
                        <a:rPr lang="en-US" sz="1400" dirty="0"/>
                        <a:t>Account “Trillium Gift of Life”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Apple Courier</a:t>
                      </a:r>
                    </a:p>
                    <a:p>
                      <a:r>
                        <a:rPr lang="en-US" sz="1400" dirty="0"/>
                        <a:t>1-888-942-7753</a:t>
                      </a:r>
                    </a:p>
                    <a:p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Front entrance or Emergency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Meet in ICU (send with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serology)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  <a:p>
            <a:endParaRPr lang="en-US" dirty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096065"/>
              </p:ext>
            </p:extLst>
          </p:nvPr>
        </p:nvGraphicFramePr>
        <p:xfrm>
          <a:off x="457200" y="914401"/>
          <a:ext cx="8229600" cy="216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68069872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2433941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1">
                <a:tc gridSpan="3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Yellow (ACD) - Local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Pink</a:t>
                      </a:r>
                    </a:p>
                  </a:txBody>
                  <a:tcPr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Lavender</a:t>
                      </a:r>
                    </a:p>
                  </a:txBody>
                  <a:tcPr anchor="ctr" anchorCt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Provincial Samples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 Yellow (ACD)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DO NOT DRAW until instructed by PRC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Send to PRC when instructed (address below)</a:t>
                      </a:r>
                    </a:p>
                  </a:txBody>
                  <a:tcPr anchor="ctr" anchorCtr="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London Serology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35521"/>
              </p:ext>
            </p:extLst>
          </p:nvPr>
        </p:nvGraphicFramePr>
        <p:xfrm>
          <a:off x="457200" y="914401"/>
          <a:ext cx="8229600" cy="2054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2230763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468046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Colour</a:t>
                      </a:r>
                      <a:endParaRPr lang="en-US" sz="14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# of tubes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12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Pink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or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Lavender (EDTA)</a:t>
                      </a:r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  <a:p>
                      <a:pPr algn="ctr"/>
                      <a:r>
                        <a:rPr lang="en-US" sz="1400" b="1" dirty="0"/>
                        <a:t>+1 for WNV  </a:t>
                      </a:r>
                      <a:r>
                        <a:rPr lang="en-US" sz="1400" dirty="0"/>
                        <a:t>(May-October)</a:t>
                      </a:r>
                      <a:endParaRPr lang="en-US" sz="1400" baseline="0" dirty="0"/>
                    </a:p>
                  </a:txBody>
                  <a:tcPr anchor="ctr" anchorCtr="1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Red</a:t>
                      </a:r>
                    </a:p>
                  </a:txBody>
                  <a:tcPr anchor="ctr" anchorCtr="1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11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Gold (SST)</a:t>
                      </a:r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3</a:t>
                      </a:r>
                    </a:p>
                  </a:txBody>
                  <a:tcPr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809731"/>
              </p:ext>
            </p:extLst>
          </p:nvPr>
        </p:nvGraphicFramePr>
        <p:xfrm>
          <a:off x="457200" y="3124200"/>
          <a:ext cx="8229600" cy="3505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Include on</a:t>
                      </a:r>
                      <a:r>
                        <a:rPr lang="en-US" sz="1400" b="0" baseline="0" dirty="0"/>
                        <a:t> l</a:t>
                      </a:r>
                      <a:r>
                        <a:rPr lang="en-US" sz="1400" b="0" dirty="0"/>
                        <a:t>abel:</a:t>
                      </a:r>
                    </a:p>
                    <a:p>
                      <a:r>
                        <a:rPr lang="en-US" sz="1200" b="0" i="1" dirty="0"/>
                        <a:t>Ensure tube lot # and expiry date are visible.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TGLN #			-</a:t>
                      </a:r>
                      <a:r>
                        <a:rPr lang="en-US" sz="1400" b="0" baseline="0" dirty="0"/>
                        <a:t> </a:t>
                      </a:r>
                      <a:r>
                        <a:rPr lang="en-US" sz="1400" b="0" dirty="0"/>
                        <a:t>Date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DOB			- Time of draw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1400" b="0" dirty="0"/>
                        <a:t> Diluted/Undiluted		- OTDC Initials (if space)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264">
                <a:tc>
                  <a:txBody>
                    <a:bodyPr/>
                    <a:lstStyle/>
                    <a:p>
                      <a:r>
                        <a:rPr lang="en-US" sz="1400" b="0" dirty="0"/>
                        <a:t>Send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u="sng" dirty="0"/>
                        <a:t>Samples at LHSC: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Drop off at Core Lab of internal hospital where donor is located.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Core Lab</a:t>
                      </a:r>
                      <a:r>
                        <a:rPr lang="en-US" sz="1400" baseline="0" dirty="0"/>
                        <a:t> will redistribute serology and HLA tubes to appropriate lab.</a:t>
                      </a:r>
                      <a:endParaRPr lang="en-US" sz="1400" dirty="0"/>
                    </a:p>
                    <a:p>
                      <a:pPr algn="l"/>
                      <a:endParaRPr lang="en-US" sz="1400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u="sng" dirty="0"/>
                        <a:t>Samples</a:t>
                      </a:r>
                      <a:r>
                        <a:rPr lang="en-US" sz="1400" b="0" u="sng" baseline="0" dirty="0"/>
                        <a:t> from outside London:</a:t>
                      </a:r>
                    </a:p>
                    <a:p>
                      <a:pPr algn="l"/>
                      <a:r>
                        <a:rPr lang="en-US" sz="1400" dirty="0"/>
                        <a:t>London Health Sciences Centre Core Lab</a:t>
                      </a:r>
                      <a:endParaRPr lang="en-US" sz="1400" baseline="0" dirty="0"/>
                    </a:p>
                    <a:p>
                      <a:pPr algn="l"/>
                      <a:r>
                        <a:rPr lang="en-US" sz="1400" dirty="0"/>
                        <a:t>University Hospital</a:t>
                      </a:r>
                    </a:p>
                    <a:p>
                      <a:pPr algn="l"/>
                      <a:r>
                        <a:rPr lang="en-US" sz="1400" dirty="0"/>
                        <a:t>339 Windermere Road</a:t>
                      </a:r>
                    </a:p>
                    <a:p>
                      <a:pPr algn="l"/>
                      <a:r>
                        <a:rPr lang="en-US" sz="1400" dirty="0"/>
                        <a:t>London ON N6A 5A5 </a:t>
                      </a:r>
                      <a:endParaRPr lang="en-US" sz="14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1400" dirty="0"/>
                        <a:t>Who delivers?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OTDC/Porter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Apple Courier</a:t>
                      </a:r>
                    </a:p>
                    <a:p>
                      <a:r>
                        <a:rPr lang="en-US" sz="1400" dirty="0"/>
                        <a:t>1-888-942-7753</a:t>
                      </a:r>
                    </a:p>
                    <a:p>
                      <a:r>
                        <a:rPr lang="en-US" sz="1400" dirty="0"/>
                        <a:t>Account 1170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287">
                <a:tc>
                  <a:txBody>
                    <a:bodyPr/>
                    <a:lstStyle/>
                    <a:p>
                      <a:r>
                        <a:rPr lang="en-US" sz="1400" dirty="0"/>
                        <a:t>Where does delivery service pick 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Drop off at Core 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Arranged</a:t>
                      </a:r>
                      <a:r>
                        <a:rPr lang="en-US" sz="1400" baseline="0" dirty="0"/>
                        <a:t> at courier arrival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42860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January 3, 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3414</Words>
  <Application>Microsoft Office PowerPoint</Application>
  <PresentationFormat>On-screen Show (4:3)</PresentationFormat>
  <Paragraphs>767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Toronto Serology (TML does NAT testing for province)</vt:lpstr>
      <vt:lpstr>Toronto HLA</vt:lpstr>
      <vt:lpstr>Hospital for Sick Childrens Serology</vt:lpstr>
      <vt:lpstr>Hospital for Sick Childrens HLA</vt:lpstr>
      <vt:lpstr>Near North and areas Serology</vt:lpstr>
      <vt:lpstr>Near North and areas HLA</vt:lpstr>
      <vt:lpstr>Hamilton/Niagara/Kitchener and area Serology</vt:lpstr>
      <vt:lpstr>Hamilton/Niagara/Kitchener and area HLA</vt:lpstr>
      <vt:lpstr>London Serology</vt:lpstr>
      <vt:lpstr>London HLA</vt:lpstr>
      <vt:lpstr>Kingston and area Serology</vt:lpstr>
      <vt:lpstr>Kingston and area WNV</vt:lpstr>
      <vt:lpstr>Kingston and area HLA</vt:lpstr>
      <vt:lpstr>Ottawa Serology</vt:lpstr>
      <vt:lpstr>Ottawa WNV</vt:lpstr>
      <vt:lpstr>Ottawa HLA</vt:lpstr>
      <vt:lpstr>Sudbury Serology</vt:lpstr>
      <vt:lpstr>Sudbury HLA</vt:lpstr>
      <vt:lpstr>Thunder Bay Serology</vt:lpstr>
      <vt:lpstr>Thunder Bay HLA</vt:lpstr>
      <vt:lpstr>Windsor Serology and HLA</vt:lpstr>
      <vt:lpstr>NAT Testing - if ordered after initial Serology Bloods have been sent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Toronto Serology</dc:title>
  <dc:creator>poone</dc:creator>
  <cp:lastModifiedBy>Jillian McKay</cp:lastModifiedBy>
  <cp:revision>225</cp:revision>
  <cp:lastPrinted>2020-01-03T18:33:21Z</cp:lastPrinted>
  <dcterms:created xsi:type="dcterms:W3CDTF">2015-11-16T15:22:57Z</dcterms:created>
  <dcterms:modified xsi:type="dcterms:W3CDTF">2020-08-04T17:13:13Z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2115814716</vt:i4>
  </property>
  <property fmtid="{D5CDD505-2E9C-101B-9397-08002B2CF9AE}" pid="3" name="_NewReviewCycle">
    <vt:lpwstr/>
  </property>
  <property fmtid="{D5CDD505-2E9C-101B-9397-08002B2CF9AE}" pid="4" name="_EmailSubject">
    <vt:lpwstr>Serology cheat sheet</vt:lpwstr>
  </property>
  <property fmtid="{D5CDD505-2E9C-101B-9397-08002B2CF9AE}" pid="5" name="_AuthorEmail">
    <vt:lpwstr>KRobillard@GiftofLife.on.ca</vt:lpwstr>
  </property>
  <property fmtid="{D5CDD505-2E9C-101B-9397-08002B2CF9AE}" pid="6" name="_AuthorEmailDisplayName">
    <vt:lpwstr>Kelly Robillard</vt:lpwstr>
  </property>
</Properties>
</file>